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3" r:id="rId6"/>
    <p:sldId id="262" r:id="rId7"/>
    <p:sldId id="264" r:id="rId8"/>
    <p:sldId id="257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5" name="Unt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1" name="Datumsplatzhalt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1" name="Textplatzhalt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7" name="Datumsplatzhalt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3D3A423-A5E4-43DA-B358-315E885AB05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C90F0B7-5614-4305-A721-E22290D6A9DA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71800" y="533400"/>
            <a:ext cx="6019800" cy="4572000"/>
          </a:xfrm>
        </p:spPr>
        <p:txBody>
          <a:bodyPr/>
          <a:lstStyle/>
          <a:p>
            <a:r>
              <a:rPr lang="en-US" sz="7000" dirty="0" smtClean="0"/>
              <a:t>Module 5 </a:t>
            </a:r>
            <a:br>
              <a:rPr lang="en-US" sz="7000" dirty="0" smtClean="0"/>
            </a:br>
            <a:r>
              <a:rPr lang="en-US" sz="7000" dirty="0" smtClean="0"/>
              <a:t>vocabulary</a:t>
            </a:r>
            <a:endParaRPr lang="en-US" sz="7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924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Test question multiple-choice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Which one of the following does not describe word knowledge:</a:t>
            </a:r>
          </a:p>
          <a:p>
            <a:r>
              <a:rPr lang="en-US" dirty="0" smtClean="0"/>
              <a:t>A) incremental</a:t>
            </a:r>
          </a:p>
          <a:p>
            <a:r>
              <a:rPr lang="en-US" dirty="0" smtClean="0"/>
              <a:t>B) explicit</a:t>
            </a:r>
          </a:p>
          <a:p>
            <a:r>
              <a:rPr lang="en-US" dirty="0" smtClean="0"/>
              <a:t>C) multi-dimensional</a:t>
            </a:r>
          </a:p>
          <a:p>
            <a:r>
              <a:rPr lang="en-US" dirty="0" smtClean="0"/>
              <a:t>D) interrelated</a:t>
            </a:r>
          </a:p>
          <a:p>
            <a:r>
              <a:rPr lang="en-US" dirty="0" smtClean="0"/>
              <a:t>E) all of the above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question short answer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would you activate prior knowledge before reading?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Knowing morphemes plays a valuable role in learning vocabulary from context</a:t>
            </a:r>
          </a:p>
          <a:p>
            <a:r>
              <a:rPr lang="en-US" dirty="0" smtClean="0"/>
              <a:t>Need intentional and explicit instruction</a:t>
            </a:r>
          </a:p>
          <a:p>
            <a:r>
              <a:rPr lang="en-US" dirty="0" smtClean="0"/>
              <a:t>Direct teaching vocabulary isn’t sufficient</a:t>
            </a:r>
          </a:p>
          <a:p>
            <a:r>
              <a:rPr lang="en-US" dirty="0" smtClean="0"/>
              <a:t>What will help:</a:t>
            </a:r>
          </a:p>
          <a:p>
            <a:r>
              <a:rPr lang="en-US" dirty="0" smtClean="0"/>
              <a:t>Reading and exposure to a variety of text</a:t>
            </a:r>
          </a:p>
          <a:p>
            <a:r>
              <a:rPr lang="en-US" dirty="0" smtClean="0"/>
              <a:t>Rich oral language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word knowledge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8600" y="2286000"/>
            <a:ext cx="8077200" cy="4169736"/>
          </a:xfrm>
        </p:spPr>
        <p:txBody>
          <a:bodyPr/>
          <a:lstStyle/>
          <a:p>
            <a:r>
              <a:rPr lang="en-US" dirty="0" smtClean="0"/>
              <a:t>incremental-gradual, needs multiple exposures</a:t>
            </a:r>
          </a:p>
          <a:p>
            <a:r>
              <a:rPr lang="en-US" dirty="0" smtClean="0"/>
              <a:t> multidimensional- words have multiple meanings</a:t>
            </a:r>
          </a:p>
          <a:p>
            <a:r>
              <a:rPr lang="en-US" dirty="0" smtClean="0"/>
              <a:t>Interrelated-knowledge of words connect together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Ownership of words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362200"/>
            <a:ext cx="7239000" cy="4846320"/>
          </a:xfrm>
        </p:spPr>
        <p:txBody>
          <a:bodyPr/>
          <a:lstStyle/>
          <a:p>
            <a:r>
              <a:rPr lang="en-US" dirty="0" smtClean="0"/>
              <a:t>Requires many encounters with words in the spoken and written context</a:t>
            </a:r>
          </a:p>
          <a:p>
            <a:r>
              <a:rPr lang="en-US" dirty="0" smtClean="0"/>
              <a:t>Gradual process</a:t>
            </a:r>
          </a:p>
          <a:p>
            <a:r>
              <a:rPr lang="en-US" dirty="0" smtClean="0"/>
              <a:t>Requires repetition</a:t>
            </a:r>
          </a:p>
          <a:p>
            <a:r>
              <a:rPr lang="en-US" dirty="0" smtClean="0"/>
              <a:t>Variety of instructional methods needed</a:t>
            </a:r>
          </a:p>
          <a:p>
            <a:r>
              <a:rPr lang="en-US" dirty="0" smtClean="0"/>
              <a:t>Socio-economic factor play a role in previous vocabulary knowledge</a:t>
            </a:r>
          </a:p>
          <a:p>
            <a:r>
              <a:rPr lang="en-US" dirty="0" smtClean="0"/>
              <a:t>Reading is the key (in and out of school)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is the key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Variety of texts, various levels of difficulty</a:t>
            </a:r>
          </a:p>
          <a:p>
            <a:r>
              <a:rPr lang="en-US" dirty="0" smtClean="0"/>
              <a:t>Read for enjoyment</a:t>
            </a:r>
          </a:p>
          <a:p>
            <a:r>
              <a:rPr lang="en-US" dirty="0" smtClean="0"/>
              <a:t>Any reading will promote vocabulary growth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schema	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11680"/>
            <a:ext cx="7239000" cy="4846320"/>
          </a:xfrm>
        </p:spPr>
        <p:txBody>
          <a:bodyPr/>
          <a:lstStyle/>
          <a:p>
            <a:r>
              <a:rPr lang="en-US" dirty="0" smtClean="0"/>
              <a:t>Network of knowledge related to a word</a:t>
            </a:r>
          </a:p>
          <a:p>
            <a:r>
              <a:rPr lang="en-US" dirty="0" smtClean="0"/>
              <a:t>Semantic knowledge-word meaning</a:t>
            </a:r>
          </a:p>
          <a:p>
            <a:r>
              <a:rPr lang="en-US" dirty="0" smtClean="0"/>
              <a:t>Linguistic knowledge-roots, and how their meanings inter-connect</a:t>
            </a:r>
          </a:p>
          <a:p>
            <a:r>
              <a:rPr lang="en-US" dirty="0" smtClean="0"/>
              <a:t>Dog=Lab=Gus=neighbor’s poodle=walk=run=not cat=etc.</a:t>
            </a:r>
          </a:p>
          <a:p>
            <a:r>
              <a:rPr lang="en-US" dirty="0" smtClean="0"/>
              <a:t>One word can trigger association with a lot of other words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vocabulary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R.I.M.</a:t>
            </a:r>
            <a:r>
              <a:rPr lang="en-US" dirty="0" smtClean="0"/>
              <a:t> </a:t>
            </a:r>
            <a:r>
              <a:rPr lang="en-US" dirty="0" smtClean="0"/>
              <a:t>(Dr. Chris Street)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Repetitive (encounter often)</a:t>
            </a:r>
          </a:p>
          <a:p>
            <a:r>
              <a:rPr lang="en-US" dirty="0" smtClean="0"/>
              <a:t>Integrated (everyday experiences)</a:t>
            </a:r>
          </a:p>
          <a:p>
            <a:r>
              <a:rPr lang="en-US" dirty="0" smtClean="0"/>
              <a:t>Meaningful context (meaningful usage)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Activate prior </a:t>
            </a:r>
            <a:r>
              <a:rPr lang="en-US" dirty="0" err="1" smtClean="0"/>
              <a:t>knowlegde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5916" y="2358106"/>
            <a:ext cx="7239000" cy="4097161"/>
          </a:xfrm>
        </p:spPr>
        <p:txBody>
          <a:bodyPr/>
          <a:lstStyle/>
          <a:p>
            <a:r>
              <a:rPr lang="en-US" dirty="0" smtClean="0"/>
              <a:t>Student’s background knowledge before reading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doing that-Active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Graphic organizers</a:t>
            </a:r>
            <a:r>
              <a:rPr lang="en-US" dirty="0" smtClean="0"/>
              <a:t>: concept maps, double entry journals, KWL charts, compare and contrast matrixes, sorting chart, </a:t>
            </a:r>
            <a:r>
              <a:rPr lang="en-US" dirty="0" err="1" smtClean="0"/>
              <a:t>venn</a:t>
            </a:r>
            <a:r>
              <a:rPr lang="en-US" dirty="0" smtClean="0"/>
              <a:t> diagram, goal mountain, concept wheels and others</a:t>
            </a:r>
          </a:p>
          <a:p>
            <a:r>
              <a:rPr lang="en-US" b="1" dirty="0" smtClean="0"/>
              <a:t>Free-writing</a:t>
            </a:r>
            <a:r>
              <a:rPr lang="en-US" dirty="0" smtClean="0"/>
              <a:t>, short, ungraded</a:t>
            </a:r>
          </a:p>
          <a:p>
            <a:r>
              <a:rPr lang="en-US" b="1" dirty="0" smtClean="0"/>
              <a:t>Word expert pairs</a:t>
            </a:r>
            <a:r>
              <a:rPr lang="en-US" dirty="0" smtClean="0"/>
              <a:t>-student teach </a:t>
            </a:r>
            <a:r>
              <a:rPr lang="en-US" dirty="0" err="1" smtClean="0"/>
              <a:t>vocab</a:t>
            </a:r>
            <a:endParaRPr lang="en-US" dirty="0" smtClean="0"/>
          </a:p>
          <a:p>
            <a:r>
              <a:rPr lang="en-US" b="1" dirty="0" smtClean="0"/>
              <a:t>Visual aids and frequent writing assignments</a:t>
            </a:r>
          </a:p>
          <a:p>
            <a:r>
              <a:rPr lang="en-US" b="1" dirty="0" smtClean="0"/>
              <a:t>Inter-active games</a:t>
            </a:r>
          </a:p>
          <a:p>
            <a:r>
              <a:rPr lang="en-US" b="1" dirty="0" smtClean="0"/>
              <a:t>Technology</a:t>
            </a:r>
            <a:r>
              <a:rPr lang="en-US" dirty="0" smtClean="0"/>
              <a:t> can be used as a tool</a:t>
            </a:r>
          </a:p>
          <a:p>
            <a:r>
              <a:rPr lang="en-US" b="1" dirty="0" smtClean="0"/>
              <a:t>Dictionary-</a:t>
            </a:r>
            <a:r>
              <a:rPr lang="en-US" dirty="0" smtClean="0"/>
              <a:t>looking up words and writing down definitions does not produce in-depth knowledge</a:t>
            </a:r>
          </a:p>
          <a:p>
            <a:r>
              <a:rPr lang="en-US" dirty="0" smtClean="0"/>
              <a:t>Teachers must teach how to use the definitions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Teachers need to evaluate their instructional methods and restructure as necessary.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ysithea">
  <a:themeElements>
    <a:clrScheme name="Lysithea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Lysithea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ysithea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332</Words>
  <Application>Microsoft Office PowerPoint</Application>
  <PresentationFormat>Bildschirmpräsentation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Lysithea</vt:lpstr>
      <vt:lpstr>Module 5  vocabulary</vt:lpstr>
      <vt:lpstr>Main ideas</vt:lpstr>
      <vt:lpstr>How is word knowledge</vt:lpstr>
      <vt:lpstr>Ownership of words</vt:lpstr>
      <vt:lpstr>Reading is the key</vt:lpstr>
      <vt:lpstr>Word schema </vt:lpstr>
      <vt:lpstr>Teaching vocabulary</vt:lpstr>
      <vt:lpstr>Activate prior knowlegde</vt:lpstr>
      <vt:lpstr>Ways of doing that-Active</vt:lpstr>
      <vt:lpstr>Test question multiple-choice</vt:lpstr>
      <vt:lpstr>Test question short answer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  vocabulary</dc:title>
  <dc:creator>Jennifer</dc:creator>
  <cp:lastModifiedBy>Jennifer</cp:lastModifiedBy>
  <cp:revision>11</cp:revision>
  <dcterms:created xsi:type="dcterms:W3CDTF">2010-06-29T20:07:52Z</dcterms:created>
  <dcterms:modified xsi:type="dcterms:W3CDTF">2010-06-29T20:52:18Z</dcterms:modified>
</cp:coreProperties>
</file>